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56" r:id="rId2"/>
    <p:sldId id="285" r:id="rId3"/>
    <p:sldId id="283" r:id="rId4"/>
    <p:sldId id="284" r:id="rId5"/>
    <p:sldId id="286" r:id="rId6"/>
    <p:sldId id="257" r:id="rId7"/>
    <p:sldId id="258" r:id="rId8"/>
    <p:sldId id="259" r:id="rId9"/>
    <p:sldId id="260" r:id="rId10"/>
    <p:sldId id="261" r:id="rId11"/>
    <p:sldId id="262" r:id="rId12"/>
    <p:sldId id="263" r:id="rId13"/>
    <p:sldId id="264" r:id="rId14"/>
    <p:sldId id="265" r:id="rId15"/>
    <p:sldId id="266" r:id="rId16"/>
    <p:sldId id="268" r:id="rId17"/>
    <p:sldId id="269" r:id="rId18"/>
    <p:sldId id="270" r:id="rId19"/>
    <p:sldId id="273" r:id="rId20"/>
    <p:sldId id="276" r:id="rId21"/>
    <p:sldId id="277" r:id="rId22"/>
    <p:sldId id="278" r:id="rId23"/>
    <p:sldId id="279" r:id="rId24"/>
    <p:sldId id="280"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75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8786" name="Group 2"/>
          <p:cNvGrpSpPr>
            <a:grpSpLocks/>
          </p:cNvGrpSpPr>
          <p:nvPr/>
        </p:nvGrpSpPr>
        <p:grpSpPr bwMode="auto">
          <a:xfrm>
            <a:off x="0" y="0"/>
            <a:ext cx="5867400" cy="6858000"/>
            <a:chOff x="0" y="0"/>
            <a:chExt cx="3696" cy="4320"/>
          </a:xfrm>
        </p:grpSpPr>
        <p:sp>
          <p:nvSpPr>
            <p:cNvPr id="11878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11878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118789" name="Group 5"/>
          <p:cNvGrpSpPr>
            <a:grpSpLocks/>
          </p:cNvGrpSpPr>
          <p:nvPr/>
        </p:nvGrpSpPr>
        <p:grpSpPr bwMode="auto">
          <a:xfrm>
            <a:off x="3632200" y="4889500"/>
            <a:ext cx="4876800" cy="319088"/>
            <a:chOff x="2288" y="3080"/>
            <a:chExt cx="3072" cy="201"/>
          </a:xfrm>
        </p:grpSpPr>
        <p:sp>
          <p:nvSpPr>
            <p:cNvPr id="11879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1879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11879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1879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118794" name="Rectangle 10"/>
          <p:cNvSpPr>
            <a:spLocks noGrp="1" noChangeArrowheads="1"/>
          </p:cNvSpPr>
          <p:nvPr>
            <p:ph type="ftr" sz="quarter" idx="3"/>
          </p:nvPr>
        </p:nvSpPr>
        <p:spPr/>
        <p:txBody>
          <a:bodyPr/>
          <a:lstStyle>
            <a:lvl1pPr algn="r">
              <a:defRPr/>
            </a:lvl1pPr>
          </a:lstStyle>
          <a:p>
            <a:endParaRPr lang="en-US"/>
          </a:p>
        </p:txBody>
      </p:sp>
      <p:sp>
        <p:nvSpPr>
          <p:cNvPr id="118795" name="Rectangle 11"/>
          <p:cNvSpPr>
            <a:spLocks noGrp="1" noChangeArrowheads="1"/>
          </p:cNvSpPr>
          <p:nvPr>
            <p:ph type="sldNum" sz="quarter" idx="4"/>
          </p:nvPr>
        </p:nvSpPr>
        <p:spPr>
          <a:xfrm>
            <a:off x="76200" y="6248400"/>
            <a:ext cx="587375" cy="488950"/>
          </a:xfrm>
        </p:spPr>
        <p:txBody>
          <a:bodyPr anchorCtr="0"/>
          <a:lstStyle>
            <a:lvl1pPr>
              <a:defRPr/>
            </a:lvl1pPr>
          </a:lstStyle>
          <a:p>
            <a:fld id="{94D2432F-5029-4FA1-BE1E-D294BF4DFB80}" type="slidenum">
              <a:rPr lang="en-US"/>
              <a:pPr/>
              <a:t>‹#›</a:t>
            </a:fld>
            <a:endParaRPr lang="en-US"/>
          </a:p>
        </p:txBody>
      </p:sp>
      <p:sp>
        <p:nvSpPr>
          <p:cNvPr id="1187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1F6CF6-CFC3-4E0A-9B22-2A5671D39012}" type="slidenum">
              <a:rPr lang="en-US"/>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7B5E99-10EE-45F0-A4C7-1FAEAAA9BD5A}"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8D329D-B454-4B86-AA53-D865F3693875}"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EC83E8-381F-4B8D-8DDA-63432EE6FA85}"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1F70D1-03CB-4262-9014-B40EA7896891}"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96B640-56AB-409D-9FA6-39D2339E586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DC8B43E-A4CB-4DFD-A8B8-03CDF9DE0658}"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818BAE9-EFBF-4946-940D-C8E029EA2AE8}"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961A82-5423-4CF6-832E-E8B7C3A9E86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2A471E-02C9-4137-B4AD-8F46AB65E97C}"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0"/>
            <a:ext cx="7620000" cy="6858000"/>
            <a:chOff x="0" y="0"/>
            <a:chExt cx="4800" cy="4320"/>
          </a:xfrm>
        </p:grpSpPr>
        <p:grpSp>
          <p:nvGrpSpPr>
            <p:cNvPr id="117763" name="Group 3"/>
            <p:cNvGrpSpPr>
              <a:grpSpLocks/>
            </p:cNvGrpSpPr>
            <p:nvPr userDrawn="1"/>
          </p:nvGrpSpPr>
          <p:grpSpPr bwMode="auto">
            <a:xfrm>
              <a:off x="0" y="0"/>
              <a:ext cx="2016" cy="4320"/>
              <a:chOff x="0" y="0"/>
              <a:chExt cx="2016" cy="4320"/>
            </a:xfrm>
          </p:grpSpPr>
          <p:sp>
            <p:nvSpPr>
              <p:cNvPr id="11776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11776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117766" name="Group 6"/>
            <p:cNvGrpSpPr>
              <a:grpSpLocks/>
            </p:cNvGrpSpPr>
            <p:nvPr/>
          </p:nvGrpSpPr>
          <p:grpSpPr bwMode="auto">
            <a:xfrm>
              <a:off x="144" y="1248"/>
              <a:ext cx="4656" cy="201"/>
              <a:chOff x="144" y="1248"/>
              <a:chExt cx="4656" cy="201"/>
            </a:xfrm>
          </p:grpSpPr>
          <p:sp>
            <p:nvSpPr>
              <p:cNvPr id="11776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1776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11776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777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777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11777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1777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751654F0-BE6D-4E6E-AD0C-CF3DBC4839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spd="med">
    <p:fade/>
  </p:transition>
  <p:timing>
    <p:tnLst>
      <p:par>
        <p:cTn id="1" dur="indefinite" restart="never" nodeType="tmRoot"/>
      </p:par>
    </p:tn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MLA Documentation</a:t>
            </a:r>
          </a:p>
        </p:txBody>
      </p:sp>
      <p:sp>
        <p:nvSpPr>
          <p:cNvPr id="2051" name="Rectangle 3"/>
          <p:cNvSpPr>
            <a:spLocks noGrp="1" noChangeArrowheads="1"/>
          </p:cNvSpPr>
          <p:nvPr>
            <p:ph type="subTitle" idx="1"/>
          </p:nvPr>
        </p:nvSpPr>
        <p:spPr/>
        <p:txBody>
          <a:bodyPr/>
          <a:lstStyle/>
          <a:p>
            <a:r>
              <a:rPr lang="en-US"/>
              <a:t>Modern Language Association</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sz="3200"/>
              <a:t>If No Author, Use Shortened Version of Title</a:t>
            </a:r>
          </a:p>
        </p:txBody>
      </p:sp>
      <p:sp>
        <p:nvSpPr>
          <p:cNvPr id="8195" name="Rectangle 3"/>
          <p:cNvSpPr>
            <a:spLocks noGrp="1" noChangeArrowheads="1"/>
          </p:cNvSpPr>
          <p:nvPr>
            <p:ph type="body" idx="1"/>
          </p:nvPr>
        </p:nvSpPr>
        <p:spPr/>
        <p:txBody>
          <a:bodyPr/>
          <a:lstStyle/>
          <a:p>
            <a:r>
              <a:rPr lang="en-US" dirty="0"/>
              <a:t>Romantic poetry is characterized by the "spontaneous overflow of powerful feelings" (</a:t>
            </a:r>
            <a:r>
              <a:rPr lang="en-US" i="1" dirty="0"/>
              <a:t>Lyrical Ballads</a:t>
            </a:r>
            <a:r>
              <a:rPr lang="en-US" dirty="0"/>
              <a:t> 263).</a:t>
            </a:r>
          </a:p>
          <a:p>
            <a:endParaRPr lang="en-US" dirty="0"/>
          </a:p>
          <a:p>
            <a:r>
              <a:rPr lang="en-US" i="1" dirty="0"/>
              <a:t>Lyrical Ballads in Romantic Literature</a:t>
            </a:r>
            <a:r>
              <a:rPr lang="en-US" dirty="0"/>
              <a:t>. 	London: Oxford U.P., 1967</a:t>
            </a:r>
            <a:r>
              <a:rPr lang="en-US" dirty="0" smtClean="0"/>
              <a:t>. Print.</a:t>
            </a:r>
            <a:endParaRPr lang="en-US" dirty="0"/>
          </a:p>
          <a:p>
            <a:endParaRPr lang="en-US"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Basic Format: Works Cited Page</a:t>
            </a:r>
          </a:p>
        </p:txBody>
      </p:sp>
      <p:sp>
        <p:nvSpPr>
          <p:cNvPr id="9219" name="Rectangle 3"/>
          <p:cNvSpPr>
            <a:spLocks noGrp="1" noChangeArrowheads="1"/>
          </p:cNvSpPr>
          <p:nvPr>
            <p:ph type="body" idx="1"/>
          </p:nvPr>
        </p:nvSpPr>
        <p:spPr/>
        <p:txBody>
          <a:bodyPr/>
          <a:lstStyle/>
          <a:p>
            <a:r>
              <a:rPr lang="en-US" dirty="0" smtClean="0"/>
              <a:t>Appears </a:t>
            </a:r>
            <a:r>
              <a:rPr lang="en-US" dirty="0"/>
              <a:t>at the end of the essay on a page of its own.</a:t>
            </a:r>
          </a:p>
          <a:p>
            <a:r>
              <a:rPr lang="en-US" dirty="0" smtClean="0"/>
              <a:t>Contains </a:t>
            </a:r>
            <a:r>
              <a:rPr lang="en-US" dirty="0"/>
              <a:t>a list of authors in alphabetic order (last name, first name).</a:t>
            </a:r>
          </a:p>
          <a:p>
            <a:r>
              <a:rPr lang="en-US" dirty="0"/>
              <a:t>Indent all lines after the first.</a:t>
            </a:r>
          </a:p>
          <a:p>
            <a:r>
              <a:rPr lang="en-US" dirty="0"/>
              <a:t>Double space.</a:t>
            </a:r>
          </a:p>
          <a:p>
            <a:r>
              <a:rPr lang="en-US" dirty="0"/>
              <a:t>Center name Works Cited on top of page.</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Books (Standard Format)</a:t>
            </a:r>
          </a:p>
        </p:txBody>
      </p:sp>
      <p:sp>
        <p:nvSpPr>
          <p:cNvPr id="10243" name="Rectangle 3"/>
          <p:cNvSpPr>
            <a:spLocks noGrp="1" noChangeArrowheads="1"/>
          </p:cNvSpPr>
          <p:nvPr>
            <p:ph type="body" idx="1"/>
          </p:nvPr>
        </p:nvSpPr>
        <p:spPr/>
        <p:txBody>
          <a:bodyPr/>
          <a:lstStyle/>
          <a:p>
            <a:pPr>
              <a:lnSpc>
                <a:spcPct val="90000"/>
              </a:lnSpc>
            </a:pPr>
            <a:endParaRPr lang="en-US" dirty="0"/>
          </a:p>
          <a:p>
            <a:pPr>
              <a:lnSpc>
                <a:spcPct val="90000"/>
              </a:lnSpc>
            </a:pPr>
            <a:r>
              <a:rPr lang="en-US" dirty="0" err="1"/>
              <a:t>Lastname</a:t>
            </a:r>
            <a:r>
              <a:rPr lang="en-US" dirty="0"/>
              <a:t>, </a:t>
            </a:r>
            <a:r>
              <a:rPr lang="en-US" dirty="0" err="1"/>
              <a:t>Firstname</a:t>
            </a:r>
            <a:r>
              <a:rPr lang="en-US" dirty="0"/>
              <a:t>. </a:t>
            </a:r>
            <a:r>
              <a:rPr lang="en-US" i="1" dirty="0"/>
              <a:t>Title of Book</a:t>
            </a:r>
            <a:r>
              <a:rPr lang="en-US" dirty="0"/>
              <a:t>. Place 	of Publication: Publisher, Year of 	Publication</a:t>
            </a:r>
            <a:r>
              <a:rPr lang="en-US" dirty="0" smtClean="0"/>
              <a:t>. Print.</a:t>
            </a:r>
            <a:endParaRPr lang="en-US" dirty="0"/>
          </a:p>
          <a:p>
            <a:pPr>
              <a:lnSpc>
                <a:spcPct val="90000"/>
              </a:lnSpc>
              <a:buFont typeface="Wingdings" pitchFamily="2" charset="2"/>
              <a:buNone/>
            </a:pPr>
            <a:endParaRPr lang="en-US" dirty="0"/>
          </a:p>
          <a:p>
            <a:pPr>
              <a:lnSpc>
                <a:spcPct val="90000"/>
              </a:lnSpc>
            </a:pPr>
            <a:r>
              <a:rPr lang="en-US" dirty="0" err="1"/>
              <a:t>Gleick</a:t>
            </a:r>
            <a:r>
              <a:rPr lang="en-US" dirty="0"/>
              <a:t>, James. </a:t>
            </a:r>
            <a:r>
              <a:rPr lang="en-US" i="1" dirty="0"/>
              <a:t>Chaos: Making a New 	Science</a:t>
            </a:r>
            <a:r>
              <a:rPr lang="en-US" dirty="0"/>
              <a:t>. New York: Penguin Books, 	1987</a:t>
            </a:r>
            <a:r>
              <a:rPr lang="en-US" dirty="0" smtClean="0"/>
              <a:t>. Print.</a:t>
            </a:r>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a:t>Books with More than One Author</a:t>
            </a:r>
          </a:p>
        </p:txBody>
      </p:sp>
      <p:sp>
        <p:nvSpPr>
          <p:cNvPr id="11267" name="Rectangle 3"/>
          <p:cNvSpPr>
            <a:spLocks noGrp="1" noChangeArrowheads="1"/>
          </p:cNvSpPr>
          <p:nvPr>
            <p:ph type="body" idx="1"/>
          </p:nvPr>
        </p:nvSpPr>
        <p:spPr/>
        <p:txBody>
          <a:bodyPr/>
          <a:lstStyle/>
          <a:p>
            <a:endParaRPr lang="en-US" dirty="0"/>
          </a:p>
          <a:p>
            <a:r>
              <a:rPr lang="en-US" dirty="0"/>
              <a:t>Gillespie, Paula, and Neal Lerner. </a:t>
            </a:r>
            <a:r>
              <a:rPr lang="en-US" i="1" dirty="0"/>
              <a:t>The 	</a:t>
            </a:r>
            <a:r>
              <a:rPr lang="en-US" i="1" dirty="0" err="1"/>
              <a:t>Allyn</a:t>
            </a:r>
            <a:r>
              <a:rPr lang="en-US" i="1" dirty="0"/>
              <a:t> and Bacon Guide to Peer 	Tutoring</a:t>
            </a:r>
            <a:r>
              <a:rPr lang="en-US" dirty="0"/>
              <a:t>. Boston: </a:t>
            </a:r>
            <a:r>
              <a:rPr lang="en-US" dirty="0" err="1"/>
              <a:t>Allyn</a:t>
            </a:r>
            <a:r>
              <a:rPr lang="en-US" dirty="0"/>
              <a:t>, 2000. </a:t>
            </a:r>
            <a:r>
              <a:rPr lang="en-US" dirty="0" smtClean="0"/>
              <a:t>Print.</a:t>
            </a:r>
            <a:endParaRPr lang="en-US" dirty="0"/>
          </a:p>
          <a:p>
            <a:endParaRPr lang="en-US" dirty="0"/>
          </a:p>
          <a:p>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More than Three Authors</a:t>
            </a:r>
          </a:p>
        </p:txBody>
      </p:sp>
      <p:sp>
        <p:nvSpPr>
          <p:cNvPr id="12291" name="Rectangle 3"/>
          <p:cNvSpPr>
            <a:spLocks noGrp="1" noChangeArrowheads="1"/>
          </p:cNvSpPr>
          <p:nvPr>
            <p:ph type="body" idx="1"/>
          </p:nvPr>
        </p:nvSpPr>
        <p:spPr/>
        <p:txBody>
          <a:bodyPr/>
          <a:lstStyle/>
          <a:p>
            <a:pPr>
              <a:lnSpc>
                <a:spcPct val="90000"/>
              </a:lnSpc>
            </a:pPr>
            <a:r>
              <a:rPr lang="en-US" sz="2400" dirty="0" err="1"/>
              <a:t>Wysocki</a:t>
            </a:r>
            <a:r>
              <a:rPr lang="en-US" sz="2400" dirty="0"/>
              <a:t>, Anne Frances, et al. </a:t>
            </a:r>
            <a:r>
              <a:rPr lang="en-US" sz="2400" i="1" dirty="0"/>
              <a:t>Writing New Media: 	Theory and Applications for Expanding the 	Teaching of Composition</a:t>
            </a:r>
            <a:r>
              <a:rPr lang="en-US" sz="2400" dirty="0"/>
              <a:t>. Logan, UT: Utah State 	UP, 2004</a:t>
            </a:r>
            <a:r>
              <a:rPr lang="en-US" sz="2400" dirty="0" smtClean="0"/>
              <a:t>. Print.</a:t>
            </a:r>
            <a:endParaRPr lang="en-US" sz="2400" dirty="0"/>
          </a:p>
          <a:p>
            <a:pPr>
              <a:lnSpc>
                <a:spcPct val="90000"/>
              </a:lnSpc>
              <a:buFont typeface="Wingdings" pitchFamily="2" charset="2"/>
              <a:buNone/>
            </a:pPr>
            <a:endParaRPr lang="en-US" sz="2400" dirty="0"/>
          </a:p>
          <a:p>
            <a:pPr>
              <a:lnSpc>
                <a:spcPct val="90000"/>
              </a:lnSpc>
            </a:pPr>
            <a:r>
              <a:rPr lang="en-US" sz="2400" dirty="0" err="1"/>
              <a:t>Wysocki</a:t>
            </a:r>
            <a:r>
              <a:rPr lang="en-US" sz="2400" dirty="0"/>
              <a:t>, Anne Frances, </a:t>
            </a:r>
            <a:r>
              <a:rPr lang="en-US" sz="2400" dirty="0" err="1"/>
              <a:t>Johndan</a:t>
            </a:r>
            <a:r>
              <a:rPr lang="en-US" sz="2400" dirty="0"/>
              <a:t> Johnson-</a:t>
            </a:r>
            <a:r>
              <a:rPr lang="en-US" sz="2400" dirty="0" err="1"/>
              <a:t>Eilola</a:t>
            </a:r>
            <a:r>
              <a:rPr lang="en-US" sz="2400" dirty="0"/>
              <a:t>, 	Cynthia L. </a:t>
            </a:r>
            <a:r>
              <a:rPr lang="en-US" sz="2400" dirty="0" err="1"/>
              <a:t>Selfe</a:t>
            </a:r>
            <a:r>
              <a:rPr lang="en-US" sz="2400" dirty="0"/>
              <a:t>, and Geoffrey </a:t>
            </a:r>
            <a:r>
              <a:rPr lang="en-US" sz="2400" dirty="0" err="1"/>
              <a:t>Sirc</a:t>
            </a:r>
            <a:r>
              <a:rPr lang="en-US" sz="2400" dirty="0"/>
              <a:t>. </a:t>
            </a:r>
            <a:r>
              <a:rPr lang="en-US" sz="2400" i="1" dirty="0"/>
              <a:t>Writing New 	Media: Theory and Applications for Expanding 	the Teaching of Composition</a:t>
            </a:r>
            <a:r>
              <a:rPr lang="en-US" sz="2400" dirty="0"/>
              <a:t>. Logan, UT: Utah 	State UP, 2004. </a:t>
            </a:r>
            <a:r>
              <a:rPr lang="en-US" sz="2400" dirty="0" smtClean="0"/>
              <a:t>Print.</a:t>
            </a:r>
            <a:endParaRPr lang="en-US" sz="2400"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a:t>Essay in an Edited Book</a:t>
            </a:r>
          </a:p>
        </p:txBody>
      </p:sp>
      <p:sp>
        <p:nvSpPr>
          <p:cNvPr id="13315" name="Rectangle 3"/>
          <p:cNvSpPr>
            <a:spLocks noGrp="1" noChangeArrowheads="1"/>
          </p:cNvSpPr>
          <p:nvPr>
            <p:ph type="body" idx="1"/>
          </p:nvPr>
        </p:nvSpPr>
        <p:spPr/>
        <p:txBody>
          <a:bodyPr/>
          <a:lstStyle/>
          <a:p>
            <a:pPr>
              <a:lnSpc>
                <a:spcPct val="90000"/>
              </a:lnSpc>
            </a:pPr>
            <a:r>
              <a:rPr lang="en-US" dirty="0" err="1"/>
              <a:t>Lastname</a:t>
            </a:r>
            <a:r>
              <a:rPr lang="en-US" dirty="0"/>
              <a:t>, First name. "Title of Essay." </a:t>
            </a:r>
            <a:r>
              <a:rPr lang="en-US" i="1" dirty="0"/>
              <a:t>Title 	of Collection</a:t>
            </a:r>
            <a:r>
              <a:rPr lang="en-US" dirty="0"/>
              <a:t>. Ed. Editor's Name(s). Place 	of Publication: Publisher, Year. Pages. </a:t>
            </a:r>
            <a:r>
              <a:rPr lang="en-US" dirty="0" smtClean="0"/>
              <a:t>	Print.</a:t>
            </a:r>
            <a:endParaRPr lang="en-US" dirty="0"/>
          </a:p>
          <a:p>
            <a:pPr>
              <a:lnSpc>
                <a:spcPct val="90000"/>
              </a:lnSpc>
              <a:buFont typeface="Wingdings" pitchFamily="2" charset="2"/>
              <a:buNone/>
            </a:pPr>
            <a:endParaRPr lang="en-US" dirty="0"/>
          </a:p>
          <a:p>
            <a:pPr>
              <a:lnSpc>
                <a:spcPct val="90000"/>
              </a:lnSpc>
            </a:pPr>
            <a:r>
              <a:rPr lang="en-US" dirty="0"/>
              <a:t>Harris, Muriel. "Talk to Me: Engaging 	Reluctant Writers." </a:t>
            </a:r>
            <a:r>
              <a:rPr lang="en-US" i="1" dirty="0"/>
              <a:t>A Tutor's Guide: 	Helping Writers One to One</a:t>
            </a:r>
            <a:r>
              <a:rPr lang="en-US" dirty="0"/>
              <a:t>. Ed. Ben 	</a:t>
            </a:r>
            <a:r>
              <a:rPr lang="en-US" dirty="0" err="1"/>
              <a:t>Rafoth</a:t>
            </a:r>
            <a:r>
              <a:rPr lang="en-US" dirty="0"/>
              <a:t>. Portsmouth, NH: Heinemann, 	2000. 24-34. </a:t>
            </a:r>
            <a:r>
              <a:rPr lang="en-US" dirty="0" smtClean="0"/>
              <a:t>Print.</a:t>
            </a: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en-US"/>
              <a:t>Works Cited: Periodicals</a:t>
            </a:r>
          </a:p>
        </p:txBody>
      </p:sp>
      <p:sp>
        <p:nvSpPr>
          <p:cNvPr id="15363" name="Rectangle 3"/>
          <p:cNvSpPr>
            <a:spLocks noGrp="1" noChangeArrowheads="1"/>
          </p:cNvSpPr>
          <p:nvPr>
            <p:ph type="body" idx="1"/>
          </p:nvPr>
        </p:nvSpPr>
        <p:spPr/>
        <p:txBody>
          <a:bodyPr/>
          <a:lstStyle/>
          <a:p>
            <a:r>
              <a:rPr lang="en-US" b="1" dirty="0"/>
              <a:t>An Article in a Newspaper or Magazine</a:t>
            </a:r>
          </a:p>
          <a:p>
            <a:pPr>
              <a:buFont typeface="Wingdings" pitchFamily="2" charset="2"/>
              <a:buNone/>
            </a:pPr>
            <a:endParaRPr lang="en-US" dirty="0"/>
          </a:p>
          <a:p>
            <a:r>
              <a:rPr lang="en-US" dirty="0"/>
              <a:t>Author(s). "Title of Article." </a:t>
            </a:r>
            <a:r>
              <a:rPr lang="en-US" i="1" dirty="0"/>
              <a:t>Title of 	Periodical</a:t>
            </a:r>
            <a:r>
              <a:rPr lang="en-US" dirty="0"/>
              <a:t> Day Month Year: pages</a:t>
            </a:r>
            <a:r>
              <a:rPr lang="en-US" dirty="0" smtClean="0"/>
              <a:t>. Print.</a:t>
            </a:r>
            <a:endParaRPr lang="en-US" dirty="0"/>
          </a:p>
          <a:p>
            <a:endParaRPr lang="en-US" dirty="0"/>
          </a:p>
          <a:p>
            <a:r>
              <a:rPr lang="en-US" dirty="0" err="1"/>
              <a:t>Poniewozik</a:t>
            </a:r>
            <a:r>
              <a:rPr lang="en-US" dirty="0"/>
              <a:t>, James. "TV Makes a Too-	Close Call." </a:t>
            </a:r>
            <a:r>
              <a:rPr lang="en-US" i="1" dirty="0"/>
              <a:t>Time</a:t>
            </a:r>
            <a:r>
              <a:rPr lang="en-US" dirty="0"/>
              <a:t> 20 Nov. 2000: 70-71</a:t>
            </a:r>
            <a:r>
              <a:rPr lang="en-US" dirty="0" smtClean="0"/>
              <a:t>. 	Print.</a:t>
            </a:r>
            <a:endParaRPr lang="en-US"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en-US"/>
              <a:t>Article in a Scholarly Journal</a:t>
            </a:r>
          </a:p>
        </p:txBody>
      </p:sp>
      <p:sp>
        <p:nvSpPr>
          <p:cNvPr id="16387" name="Rectangle 3"/>
          <p:cNvSpPr>
            <a:spLocks noGrp="1" noChangeArrowheads="1"/>
          </p:cNvSpPr>
          <p:nvPr>
            <p:ph type="body" idx="1"/>
          </p:nvPr>
        </p:nvSpPr>
        <p:spPr/>
        <p:txBody>
          <a:bodyPr/>
          <a:lstStyle/>
          <a:p>
            <a:pPr>
              <a:buFont typeface="Wingdings" pitchFamily="2" charset="2"/>
              <a:buNone/>
            </a:pPr>
            <a:endParaRPr lang="en-US" sz="2400" b="1" dirty="0"/>
          </a:p>
          <a:p>
            <a:r>
              <a:rPr lang="en-US" sz="2400" dirty="0"/>
              <a:t>Author(s). "Title of Article." </a:t>
            </a:r>
            <a:r>
              <a:rPr lang="en-US" sz="2400" i="1" dirty="0"/>
              <a:t>Title of Journal</a:t>
            </a:r>
            <a:r>
              <a:rPr lang="en-US" sz="2400" dirty="0"/>
              <a:t> </a:t>
            </a:r>
            <a:r>
              <a:rPr lang="en-US" sz="2400" dirty="0" err="1"/>
              <a:t>Volume.Issue</a:t>
            </a:r>
            <a:r>
              <a:rPr lang="en-US" sz="2400" dirty="0"/>
              <a:t> (Year): pages</a:t>
            </a:r>
            <a:r>
              <a:rPr lang="en-US" sz="2400" dirty="0" smtClean="0"/>
              <a:t>. Print.</a:t>
            </a:r>
            <a:endParaRPr lang="en-US" sz="2400" dirty="0"/>
          </a:p>
          <a:p>
            <a:pPr>
              <a:buFont typeface="Wingdings" pitchFamily="2" charset="2"/>
              <a:buNone/>
            </a:pPr>
            <a:endParaRPr lang="en-US" sz="2400" dirty="0"/>
          </a:p>
          <a:p>
            <a:r>
              <a:rPr lang="en-US" sz="2400" dirty="0" err="1"/>
              <a:t>Bagchi</a:t>
            </a:r>
            <a:r>
              <a:rPr lang="en-US" sz="2400" dirty="0"/>
              <a:t>, </a:t>
            </a:r>
            <a:r>
              <a:rPr lang="en-US" sz="2400" dirty="0" err="1"/>
              <a:t>Alaknanda</a:t>
            </a:r>
            <a:r>
              <a:rPr lang="en-US" sz="2400" dirty="0"/>
              <a:t>. "Conflicting Nationalisms: The </a:t>
            </a:r>
            <a:r>
              <a:rPr lang="en-US" sz="2400"/>
              <a:t>	</a:t>
            </a:r>
            <a:r>
              <a:rPr lang="en-US" sz="2400" smtClean="0"/>
              <a:t>Voice </a:t>
            </a:r>
            <a:r>
              <a:rPr lang="en-US" sz="2400" dirty="0"/>
              <a:t>of the Subaltern in </a:t>
            </a:r>
            <a:r>
              <a:rPr lang="en-US" sz="2400" dirty="0" err="1"/>
              <a:t>Mahasweta</a:t>
            </a:r>
            <a:r>
              <a:rPr lang="en-US" sz="2400" dirty="0"/>
              <a:t> Devi's 	</a:t>
            </a:r>
            <a:r>
              <a:rPr lang="en-US" sz="2400" dirty="0" err="1"/>
              <a:t>Bashai</a:t>
            </a:r>
            <a:r>
              <a:rPr lang="en-US" sz="2400" dirty="0"/>
              <a:t> </a:t>
            </a:r>
            <a:r>
              <a:rPr lang="en-US" sz="2400" dirty="0" err="1"/>
              <a:t>Tudu</a:t>
            </a:r>
            <a:r>
              <a:rPr lang="en-US" sz="2400" dirty="0"/>
              <a:t>." </a:t>
            </a:r>
            <a:r>
              <a:rPr lang="en-US" sz="2400" i="1" dirty="0"/>
              <a:t>Tulsa Studies in Women's 	Literature</a:t>
            </a:r>
            <a:r>
              <a:rPr lang="en-US" sz="2400" dirty="0"/>
              <a:t> 15.1 (1996): 41-50</a:t>
            </a:r>
            <a:r>
              <a:rPr lang="en-US" sz="2400" dirty="0" smtClean="0"/>
              <a:t>. Print.</a:t>
            </a:r>
            <a:endParaRPr lang="en-US" sz="2400"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en-US" sz="3200"/>
              <a:t>Common Features for Online Source</a:t>
            </a:r>
          </a:p>
        </p:txBody>
      </p:sp>
      <p:sp>
        <p:nvSpPr>
          <p:cNvPr id="17411" name="Rectangle 3"/>
          <p:cNvSpPr>
            <a:spLocks noGrp="1" noChangeArrowheads="1"/>
          </p:cNvSpPr>
          <p:nvPr>
            <p:ph type="body" idx="1"/>
          </p:nvPr>
        </p:nvSpPr>
        <p:spPr/>
        <p:txBody>
          <a:bodyPr/>
          <a:lstStyle/>
          <a:p>
            <a:r>
              <a:rPr lang="en-US" sz="2400" dirty="0"/>
              <a:t>Author and/or editor names </a:t>
            </a:r>
          </a:p>
          <a:p>
            <a:r>
              <a:rPr lang="en-US" sz="2400" dirty="0"/>
              <a:t>Name of the database, or title of project, book, article </a:t>
            </a:r>
          </a:p>
          <a:p>
            <a:r>
              <a:rPr lang="en-US" sz="2400" dirty="0"/>
              <a:t>Any version numbers available </a:t>
            </a:r>
          </a:p>
          <a:p>
            <a:r>
              <a:rPr lang="en-US" sz="2400" dirty="0"/>
              <a:t>Date of version, revision, or posting </a:t>
            </a:r>
          </a:p>
          <a:p>
            <a:r>
              <a:rPr lang="en-US" sz="2400" dirty="0"/>
              <a:t>Publisher information </a:t>
            </a:r>
            <a:endParaRPr lang="en-US" sz="2400" dirty="0" smtClean="0"/>
          </a:p>
          <a:p>
            <a:r>
              <a:rPr lang="en-US" sz="2400" dirty="0" smtClean="0"/>
              <a:t>The word Web</a:t>
            </a:r>
            <a:endParaRPr lang="en-US" sz="2400" dirty="0"/>
          </a:p>
          <a:p>
            <a:r>
              <a:rPr lang="en-US" sz="2400" dirty="0"/>
              <a:t>Date you accessed the material </a:t>
            </a:r>
          </a:p>
          <a:p>
            <a:pPr>
              <a:buNone/>
            </a:pPr>
            <a:endParaRPr lang="en-US" sz="2400" dirty="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n-US"/>
              <a:t>Online Scholarly Article</a:t>
            </a:r>
          </a:p>
        </p:txBody>
      </p:sp>
      <p:sp>
        <p:nvSpPr>
          <p:cNvPr id="20483" name="Rectangle 3"/>
          <p:cNvSpPr>
            <a:spLocks noGrp="1" noChangeArrowheads="1"/>
          </p:cNvSpPr>
          <p:nvPr>
            <p:ph type="body" idx="1"/>
          </p:nvPr>
        </p:nvSpPr>
        <p:spPr/>
        <p:txBody>
          <a:bodyPr/>
          <a:lstStyle/>
          <a:p>
            <a:r>
              <a:rPr lang="en-US" dirty="0" err="1"/>
              <a:t>Wheelis</a:t>
            </a:r>
            <a:r>
              <a:rPr lang="en-US" dirty="0"/>
              <a:t>, Mark. "Investigating Disease 	Outbreaks Under a Protocol to the 	Biological and Toxin Weapons 	Convention." </a:t>
            </a:r>
            <a:r>
              <a:rPr lang="en-US" i="1" dirty="0"/>
              <a:t>Emerging Infectious 	Diseases</a:t>
            </a:r>
            <a:r>
              <a:rPr lang="en-US" dirty="0"/>
              <a:t> 6.6 (2000): 33-46. </a:t>
            </a:r>
            <a:r>
              <a:rPr lang="en-US" dirty="0" smtClean="0"/>
              <a:t>Web. 8 </a:t>
            </a:r>
            <a:r>
              <a:rPr lang="en-US" dirty="0"/>
              <a:t>May 	</a:t>
            </a:r>
            <a:r>
              <a:rPr lang="en-US" dirty="0" smtClean="0"/>
              <a:t>2006.</a:t>
            </a: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Paraphrasing</a:t>
            </a:r>
          </a:p>
        </p:txBody>
      </p:sp>
      <p:sp>
        <p:nvSpPr>
          <p:cNvPr id="21507" name="Rectangle 3"/>
          <p:cNvSpPr>
            <a:spLocks noGrp="1" noChangeArrowheads="1"/>
          </p:cNvSpPr>
          <p:nvPr>
            <p:ph type="body" idx="1"/>
          </p:nvPr>
        </p:nvSpPr>
        <p:spPr/>
        <p:txBody>
          <a:bodyPr/>
          <a:lstStyle/>
          <a:p>
            <a:r>
              <a:rPr lang="en-US" sz="2800" dirty="0">
                <a:solidFill>
                  <a:schemeClr val="tx2"/>
                </a:solidFill>
                <a:cs typeface="Times New Roman" charset="0"/>
              </a:rPr>
              <a:t>Seventy-five per cent of the research material </a:t>
            </a:r>
            <a:r>
              <a:rPr lang="en-US" sz="2800" dirty="0" smtClean="0">
                <a:solidFill>
                  <a:schemeClr val="tx2"/>
                </a:solidFill>
                <a:cs typeface="Times New Roman" charset="0"/>
              </a:rPr>
              <a:t>that </a:t>
            </a:r>
            <a:r>
              <a:rPr lang="en-US" sz="2800" dirty="0">
                <a:solidFill>
                  <a:schemeClr val="tx2"/>
                </a:solidFill>
                <a:cs typeface="Times New Roman" charset="0"/>
              </a:rPr>
              <a:t>you are using should be PARAPHRASED. Remember that paraphrasing means to put the ideas of the original in your own </a:t>
            </a:r>
            <a:r>
              <a:rPr lang="en-US" sz="2800" dirty="0" smtClean="0">
                <a:solidFill>
                  <a:schemeClr val="tx2"/>
                </a:solidFill>
                <a:cs typeface="Times New Roman" charset="0"/>
              </a:rPr>
              <a:t>words. </a:t>
            </a:r>
            <a:r>
              <a:rPr lang="en-US" sz="2800" dirty="0">
                <a:solidFill>
                  <a:schemeClr val="tx2"/>
                </a:solidFill>
                <a:cs typeface="Times New Roman" charset="0"/>
              </a:rPr>
              <a:t>Although every single word of your material may be different from the original, if you got the IDEA or the ORGANIZING strategy from someone else, you need to acknowledge the borrowing by identifying the original author and source. </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en-US"/>
              <a:t>Painting, Sculpture, or Photograph</a:t>
            </a:r>
          </a:p>
        </p:txBody>
      </p:sp>
      <p:sp>
        <p:nvSpPr>
          <p:cNvPr id="23555" name="Rectangle 3"/>
          <p:cNvSpPr>
            <a:spLocks noGrp="1" noChangeArrowheads="1"/>
          </p:cNvSpPr>
          <p:nvPr>
            <p:ph type="body" idx="1"/>
          </p:nvPr>
        </p:nvSpPr>
        <p:spPr/>
        <p:txBody>
          <a:bodyPr/>
          <a:lstStyle/>
          <a:p>
            <a:endParaRPr lang="en-US"/>
          </a:p>
          <a:p>
            <a:endParaRPr lang="en-US"/>
          </a:p>
          <a:p>
            <a:r>
              <a:rPr lang="en-US"/>
              <a:t>Goya, Francisco. </a:t>
            </a:r>
            <a:r>
              <a:rPr lang="en-US" i="1"/>
              <a:t>The Family of Charles 	IV</a:t>
            </a:r>
            <a:r>
              <a:rPr lang="en-US"/>
              <a:t>. 1800. Museo del Prado, Madrid.</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en-US" sz="3200"/>
              <a:t>Broadcast Television or Radio Program </a:t>
            </a:r>
          </a:p>
        </p:txBody>
      </p:sp>
      <p:sp>
        <p:nvSpPr>
          <p:cNvPr id="24579" name="Rectangle 3"/>
          <p:cNvSpPr>
            <a:spLocks noGrp="1" noChangeArrowheads="1"/>
          </p:cNvSpPr>
          <p:nvPr>
            <p:ph type="body" idx="1"/>
          </p:nvPr>
        </p:nvSpPr>
        <p:spPr/>
        <p:txBody>
          <a:bodyPr/>
          <a:lstStyle/>
          <a:p>
            <a:endParaRPr lang="en-US"/>
          </a:p>
          <a:p>
            <a:endParaRPr lang="en-US"/>
          </a:p>
          <a:p>
            <a:r>
              <a:rPr lang="en-US"/>
              <a:t>"The Blessing Way." </a:t>
            </a:r>
            <a:r>
              <a:rPr lang="en-US" i="1"/>
              <a:t>The X-Files</a:t>
            </a:r>
            <a:r>
              <a:rPr lang="en-US"/>
              <a:t>. Fox. 	WXIA, Atlanta. 19 Jul. 1998.</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sz="3200" b="0"/>
              <a:t>Recorded Television Shows</a:t>
            </a:r>
            <a:br>
              <a:rPr lang="en-US" sz="3200" b="0"/>
            </a:br>
            <a:endParaRPr lang="en-US" sz="3200" b="0"/>
          </a:p>
        </p:txBody>
      </p:sp>
      <p:sp>
        <p:nvSpPr>
          <p:cNvPr id="25603" name="Rectangle 3"/>
          <p:cNvSpPr>
            <a:spLocks noGrp="1" noChangeArrowheads="1"/>
          </p:cNvSpPr>
          <p:nvPr>
            <p:ph type="body" idx="1"/>
          </p:nvPr>
        </p:nvSpPr>
        <p:spPr/>
        <p:txBody>
          <a:bodyPr/>
          <a:lstStyle/>
          <a:p>
            <a:endParaRPr lang="en-US"/>
          </a:p>
          <a:p>
            <a:r>
              <a:rPr lang="en-US"/>
              <a:t>"The One Where Chandler Can't Cry." 	</a:t>
            </a:r>
            <a:r>
              <a:rPr lang="en-US" i="1"/>
              <a:t>Friends: The Complete Sixth Season</a:t>
            </a:r>
            <a:r>
              <a:rPr lang="en-US"/>
              <a:t>. 	Writ. Andrew Reich and Ted Cohen. 	Dir. Kevin Bright. NBC. 10 Feb. 2000. 	DVD. Warner Brothers, 2004.</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r>
              <a:rPr lang="en-US"/>
              <a:t>Music</a:t>
            </a:r>
          </a:p>
        </p:txBody>
      </p:sp>
      <p:sp>
        <p:nvSpPr>
          <p:cNvPr id="26627" name="Rectangle 3"/>
          <p:cNvSpPr>
            <a:spLocks noGrp="1" noChangeArrowheads="1"/>
          </p:cNvSpPr>
          <p:nvPr>
            <p:ph type="body" idx="1"/>
          </p:nvPr>
        </p:nvSpPr>
        <p:spPr/>
        <p:txBody>
          <a:bodyPr/>
          <a:lstStyle/>
          <a:p>
            <a:pPr>
              <a:buFont typeface="Wingdings" pitchFamily="2" charset="2"/>
              <a:buNone/>
            </a:pPr>
            <a:r>
              <a:rPr lang="en-US" b="1"/>
              <a:t>Entire Albums</a:t>
            </a:r>
          </a:p>
          <a:p>
            <a:r>
              <a:rPr lang="en-US"/>
              <a:t>Foo Fighters. </a:t>
            </a:r>
            <a:r>
              <a:rPr lang="en-US" i="1"/>
              <a:t>In Your Honor</a:t>
            </a:r>
            <a:r>
              <a:rPr lang="en-US"/>
              <a:t>. RCA, 2005.</a:t>
            </a:r>
          </a:p>
          <a:p>
            <a:r>
              <a:rPr lang="en-US"/>
              <a:t>Waits, Tom. </a:t>
            </a:r>
            <a:r>
              <a:rPr lang="en-US" i="1"/>
              <a:t>Blue Valentine</a:t>
            </a:r>
            <a:r>
              <a:rPr lang="en-US"/>
              <a:t>. 1978. 	Elektra/Wea, 1990.</a:t>
            </a:r>
            <a:endParaRPr lang="en-US" b="1"/>
          </a:p>
          <a:p>
            <a:pPr>
              <a:buFont typeface="Wingdings" pitchFamily="2" charset="2"/>
              <a:buNone/>
            </a:pPr>
            <a:r>
              <a:rPr lang="en-US" b="1"/>
              <a:t>Individual Songs</a:t>
            </a:r>
          </a:p>
          <a:p>
            <a:r>
              <a:rPr lang="en-US"/>
              <a:t>Nirvana. "Smells Like Teen Spirit." 	</a:t>
            </a:r>
            <a:r>
              <a:rPr lang="en-US" i="1"/>
              <a:t>Nevermind</a:t>
            </a:r>
            <a:r>
              <a:rPr lang="en-US"/>
              <a:t>. Geffen, 1991.</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r>
              <a:rPr lang="en-US"/>
              <a:t>Movie</a:t>
            </a:r>
          </a:p>
        </p:txBody>
      </p:sp>
      <p:sp>
        <p:nvSpPr>
          <p:cNvPr id="27651" name="Rectangle 3"/>
          <p:cNvSpPr>
            <a:spLocks noGrp="1" noChangeArrowheads="1"/>
          </p:cNvSpPr>
          <p:nvPr>
            <p:ph type="body" idx="1"/>
          </p:nvPr>
        </p:nvSpPr>
        <p:spPr/>
        <p:txBody>
          <a:bodyPr/>
          <a:lstStyle/>
          <a:p>
            <a:endParaRPr lang="en-US" i="1"/>
          </a:p>
          <a:p>
            <a:r>
              <a:rPr lang="en-US" i="1"/>
              <a:t>Ed Wood</a:t>
            </a:r>
            <a:r>
              <a:rPr lang="en-US"/>
              <a:t>. Dir. Tim Burton. Perf. Johnny 	Depp, Martin Landau, Sarah Jessica 	Parker, Patricia Arquette. 1994. DVD. 	Touchstone, 2004.</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Validating your sources</a:t>
            </a:r>
          </a:p>
        </p:txBody>
      </p:sp>
      <p:sp>
        <p:nvSpPr>
          <p:cNvPr id="30723" name="Rectangle 3"/>
          <p:cNvSpPr>
            <a:spLocks noGrp="1" noChangeArrowheads="1"/>
          </p:cNvSpPr>
          <p:nvPr>
            <p:ph type="body" idx="1"/>
          </p:nvPr>
        </p:nvSpPr>
        <p:spPr/>
        <p:txBody>
          <a:bodyPr/>
          <a:lstStyle/>
          <a:p>
            <a:r>
              <a:rPr lang="en-US" dirty="0">
                <a:solidFill>
                  <a:srgbClr val="002060"/>
                </a:solidFill>
              </a:rPr>
              <a:t>The first time you mention a source you should include </a:t>
            </a:r>
            <a:r>
              <a:rPr lang="en-US" dirty="0" smtClean="0">
                <a:solidFill>
                  <a:srgbClr val="002060"/>
                </a:solidFill>
              </a:rPr>
              <a:t>information </a:t>
            </a:r>
            <a:r>
              <a:rPr lang="en-US" dirty="0">
                <a:solidFill>
                  <a:srgbClr val="002060"/>
                </a:solidFill>
              </a:rPr>
              <a:t>to let the reader know the CREDENTIALS of your source. In other words, what is the source’s affiliation which makes him </a:t>
            </a:r>
            <a:r>
              <a:rPr lang="en-US" dirty="0" smtClean="0">
                <a:solidFill>
                  <a:srgbClr val="002060"/>
                </a:solidFill>
              </a:rPr>
              <a:t>or her worthy </a:t>
            </a:r>
            <a:r>
              <a:rPr lang="en-US" dirty="0">
                <a:solidFill>
                  <a:srgbClr val="002060"/>
                </a:solidFill>
              </a:rPr>
              <a:t>of being a source.</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smtClean="0">
                <a:solidFill>
                  <a:schemeClr val="accent6">
                    <a:lumMod val="75000"/>
                  </a:schemeClr>
                </a:solidFill>
                <a:cs typeface="Times New Roman" charset="0"/>
              </a:rPr>
              <a:t>Attribution</a:t>
            </a:r>
            <a:endParaRPr lang="en-US" dirty="0">
              <a:solidFill>
                <a:schemeClr val="accent6">
                  <a:lumMod val="75000"/>
                </a:schemeClr>
              </a:solidFill>
              <a:cs typeface="Times New Roman" charset="0"/>
            </a:endParaRPr>
          </a:p>
        </p:txBody>
      </p:sp>
      <p:sp>
        <p:nvSpPr>
          <p:cNvPr id="24579" name="Rectangle 3"/>
          <p:cNvSpPr>
            <a:spLocks noGrp="1" noChangeArrowheads="1"/>
          </p:cNvSpPr>
          <p:nvPr>
            <p:ph type="body" idx="1"/>
          </p:nvPr>
        </p:nvSpPr>
        <p:spPr/>
        <p:txBody>
          <a:bodyPr/>
          <a:lstStyle/>
          <a:p>
            <a:pPr>
              <a:lnSpc>
                <a:spcPct val="90000"/>
              </a:lnSpc>
            </a:pPr>
            <a:r>
              <a:rPr lang="en-US" sz="2800" b="1" dirty="0">
                <a:solidFill>
                  <a:srgbClr val="002060"/>
                </a:solidFill>
                <a:cs typeface="Times New Roman" charset="0"/>
              </a:rPr>
              <a:t>Verbs of attribution are not universally interchangeable</a:t>
            </a:r>
            <a:r>
              <a:rPr lang="en-US" sz="2800" dirty="0">
                <a:solidFill>
                  <a:srgbClr val="002060"/>
                </a:solidFill>
                <a:cs typeface="Times New Roman" charset="0"/>
              </a:rPr>
              <a:t>, but there are multitudes of meanings</a:t>
            </a:r>
            <a:r>
              <a:rPr lang="en-US" sz="2800" i="1" dirty="0">
                <a:solidFill>
                  <a:srgbClr val="002060"/>
                </a:solidFill>
                <a:cs typeface="Times New Roman" charset="0"/>
              </a:rPr>
              <a:t>: says, states, declares, avows, avers, believes, delineates, traces, announces, affirms, pronounces, proclaims, verbalizes, utters, relates, tells, narrates, recounts, relays, transmits, communicates, shares, demarcates, conveys, reports, links, expresses, voices, considers, supposes, thinks, deems, doubts, defines, outlines, describes, explains. . </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According to Stephen Harris and Gloria </a:t>
            </a:r>
            <a:r>
              <a:rPr lang="en-US" dirty="0" err="1" smtClean="0"/>
              <a:t>Platzner</a:t>
            </a:r>
            <a:r>
              <a:rPr lang="en-US" dirty="0" smtClean="0"/>
              <a:t> in their book, </a:t>
            </a:r>
            <a:r>
              <a:rPr lang="en-US" i="1" dirty="0" smtClean="0"/>
              <a:t>Classical Mythology: Images and Insights</a:t>
            </a:r>
            <a:r>
              <a:rPr lang="en-US" dirty="0" smtClean="0"/>
              <a:t>, creation stories can be found in many ancient cultures’ mythologies (64).</a:t>
            </a:r>
            <a:endParaRPr lang="en-US"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en-US"/>
              <a:t>Parenthetical Citation</a:t>
            </a:r>
          </a:p>
        </p:txBody>
      </p:sp>
      <p:sp>
        <p:nvSpPr>
          <p:cNvPr id="3075" name="Rectangle 3"/>
          <p:cNvSpPr>
            <a:spLocks noGrp="1" noChangeArrowheads="1"/>
          </p:cNvSpPr>
          <p:nvPr>
            <p:ph type="body" idx="1"/>
          </p:nvPr>
        </p:nvSpPr>
        <p:spPr/>
        <p:txBody>
          <a:bodyPr/>
          <a:lstStyle/>
          <a:p>
            <a:r>
              <a:rPr lang="en-US"/>
              <a:t>Human beings have been described as "symbol-using animals" (Burke 3).</a:t>
            </a:r>
          </a:p>
          <a:p>
            <a:pPr>
              <a:buFont typeface="Wingdings" pitchFamily="2" charset="2"/>
              <a:buNone/>
            </a:pPr>
            <a:endParaRPr lang="en-US"/>
          </a:p>
          <a:p>
            <a:r>
              <a:rPr lang="en-US"/>
              <a:t>(Author’s Last Name Page Number).</a:t>
            </a:r>
          </a:p>
          <a:p>
            <a:pPr>
              <a:buFont typeface="Wingdings" pitchFamily="2" charset="2"/>
              <a:buNone/>
            </a:pPr>
            <a:endParaRPr lang="en-US"/>
          </a:p>
          <a:p>
            <a:r>
              <a:rPr lang="en-US"/>
              <a:t>Appears directly after the quotation.</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en-US" sz="3200"/>
              <a:t>Parenthetical Citation Corresponds with an Entry in your Works Cited </a:t>
            </a:r>
          </a:p>
        </p:txBody>
      </p:sp>
      <p:sp>
        <p:nvSpPr>
          <p:cNvPr id="4099" name="Rectangle 3"/>
          <p:cNvSpPr>
            <a:spLocks noGrp="1" noChangeArrowheads="1"/>
          </p:cNvSpPr>
          <p:nvPr>
            <p:ph type="body" idx="1"/>
          </p:nvPr>
        </p:nvSpPr>
        <p:spPr/>
        <p:txBody>
          <a:bodyPr/>
          <a:lstStyle/>
          <a:p>
            <a:pPr>
              <a:lnSpc>
                <a:spcPct val="90000"/>
              </a:lnSpc>
            </a:pPr>
            <a:endParaRPr lang="en-US" dirty="0"/>
          </a:p>
          <a:p>
            <a:pPr>
              <a:lnSpc>
                <a:spcPct val="90000"/>
              </a:lnSpc>
            </a:pPr>
            <a:r>
              <a:rPr lang="en-US" dirty="0"/>
              <a:t>Human beings have been described as "symbol-using animals" (Burke 3).</a:t>
            </a:r>
          </a:p>
          <a:p>
            <a:pPr>
              <a:lnSpc>
                <a:spcPct val="90000"/>
              </a:lnSpc>
              <a:buFont typeface="Wingdings" pitchFamily="2" charset="2"/>
              <a:buNone/>
            </a:pPr>
            <a:endParaRPr lang="en-US" dirty="0"/>
          </a:p>
          <a:p>
            <a:pPr>
              <a:lnSpc>
                <a:spcPct val="90000"/>
              </a:lnSpc>
            </a:pPr>
            <a:r>
              <a:rPr lang="en-US" dirty="0"/>
              <a:t>Burke, Kenneth. </a:t>
            </a:r>
            <a:r>
              <a:rPr lang="en-US" i="1" dirty="0"/>
              <a:t>Language as Symbolic 	Action: Essays on Life, Literature, and 	Method</a:t>
            </a:r>
            <a:r>
              <a:rPr lang="en-US" dirty="0"/>
              <a:t>. Berkeley: U of California P, 	1966</a:t>
            </a:r>
            <a:r>
              <a:rPr lang="en-US" dirty="0" smtClean="0"/>
              <a:t>. Print.</a:t>
            </a:r>
            <a:endParaRPr lang="en-US"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en-US"/>
              <a:t>(Author Page Number)</a:t>
            </a:r>
          </a:p>
        </p:txBody>
      </p:sp>
      <p:sp>
        <p:nvSpPr>
          <p:cNvPr id="5123" name="Rectangle 3"/>
          <p:cNvSpPr>
            <a:spLocks noGrp="1" noChangeArrowheads="1"/>
          </p:cNvSpPr>
          <p:nvPr>
            <p:ph type="body" idx="1"/>
          </p:nvPr>
        </p:nvSpPr>
        <p:spPr/>
        <p:txBody>
          <a:bodyPr/>
          <a:lstStyle/>
          <a:p>
            <a:r>
              <a:rPr lang="en-US"/>
              <a:t>Wordsworth stated that Romantic poetry was marked by a "spontaneous overflow of powerful feelings" (263).</a:t>
            </a:r>
          </a:p>
          <a:p>
            <a:r>
              <a:rPr lang="en-US"/>
              <a:t>Romantic poetry is characterized by the "spontaneous overflow of powerful feelings" (Wordsworth 263).</a:t>
            </a:r>
          </a:p>
          <a:p>
            <a:r>
              <a:rPr lang="en-US"/>
              <a:t>Wordsworth extensively explored the role of emotion in the creative process (263).</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sz="3200"/>
              <a:t>Parenthetical Citation refers to Entry in Works Cited Page</a:t>
            </a:r>
          </a:p>
        </p:txBody>
      </p:sp>
      <p:sp>
        <p:nvSpPr>
          <p:cNvPr id="7171" name="Rectangle 3"/>
          <p:cNvSpPr>
            <a:spLocks noGrp="1" noChangeArrowheads="1"/>
          </p:cNvSpPr>
          <p:nvPr>
            <p:ph type="body" idx="1"/>
          </p:nvPr>
        </p:nvSpPr>
        <p:spPr/>
        <p:txBody>
          <a:bodyPr/>
          <a:lstStyle/>
          <a:p>
            <a:endParaRPr lang="en-US" dirty="0"/>
          </a:p>
          <a:p>
            <a:r>
              <a:rPr lang="en-US" dirty="0"/>
              <a:t>Romantic poetry is characterized by the "spontaneous overflow of powerful feelings" (Wordsworth 263).</a:t>
            </a:r>
          </a:p>
          <a:p>
            <a:pPr>
              <a:buFont typeface="Wingdings" pitchFamily="2" charset="2"/>
              <a:buNone/>
            </a:pPr>
            <a:endParaRPr lang="en-US" dirty="0"/>
          </a:p>
          <a:p>
            <a:r>
              <a:rPr lang="en-US" dirty="0"/>
              <a:t>Wordsworth, William. </a:t>
            </a:r>
            <a:r>
              <a:rPr lang="en-US" i="1" dirty="0"/>
              <a:t>Lyrical Ballads</a:t>
            </a:r>
            <a:r>
              <a:rPr lang="en-US" dirty="0"/>
              <a:t>. 	London: Oxford U.P., 1967</a:t>
            </a:r>
            <a:r>
              <a:rPr lang="en-US" dirty="0" smtClean="0"/>
              <a:t>. Print.</a:t>
            </a:r>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96</TotalTime>
  <Words>724</Words>
  <Application>Microsoft Office PowerPoint</Application>
  <PresentationFormat>On-screen Show (4:3)</PresentationFormat>
  <Paragraphs>97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Capsules</vt:lpstr>
      <vt:lpstr>MLA Documentation</vt:lpstr>
      <vt:lpstr>Paraphrasing</vt:lpstr>
      <vt:lpstr>Validating your sources</vt:lpstr>
      <vt:lpstr>Attribution</vt:lpstr>
      <vt:lpstr>Example</vt:lpstr>
      <vt:lpstr>Parenthetical Citation</vt:lpstr>
      <vt:lpstr>Parenthetical Citation Corresponds with an Entry in your Works Cited </vt:lpstr>
      <vt:lpstr>(Author Page Number)</vt:lpstr>
      <vt:lpstr>Parenthetical Citation refers to Entry in Works Cited Page</vt:lpstr>
      <vt:lpstr>If No Author, Use Shortened Version of Title</vt:lpstr>
      <vt:lpstr>Basic Format: Works Cited Page</vt:lpstr>
      <vt:lpstr>Books (Standard Format)</vt:lpstr>
      <vt:lpstr>Books with More than One Author</vt:lpstr>
      <vt:lpstr>More than Three Authors</vt:lpstr>
      <vt:lpstr>Essay in an Edited Book</vt:lpstr>
      <vt:lpstr>Works Cited: Periodicals</vt:lpstr>
      <vt:lpstr>Article in a Scholarly Journal</vt:lpstr>
      <vt:lpstr>Common Features for Online Source</vt:lpstr>
      <vt:lpstr>Online Scholarly Article</vt:lpstr>
      <vt:lpstr>Painting, Sculpture, or Photograph</vt:lpstr>
      <vt:lpstr>Broadcast Television or Radio Program </vt:lpstr>
      <vt:lpstr>Recorded Television Shows </vt:lpstr>
      <vt:lpstr>Music</vt:lpstr>
      <vt:lpstr>Movie</vt:lpstr>
    </vt:vector>
  </TitlesOfParts>
  <Company>KWC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Documentation</dc:title>
  <dc:creator>kmoffett</dc:creator>
  <cp:lastModifiedBy>marisuec</cp:lastModifiedBy>
  <cp:revision>11</cp:revision>
  <dcterms:created xsi:type="dcterms:W3CDTF">2006-11-16T03:00:02Z</dcterms:created>
  <dcterms:modified xsi:type="dcterms:W3CDTF">2010-04-26T19:52:38Z</dcterms:modified>
</cp:coreProperties>
</file>